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94" r:id="rId3"/>
    <p:sldId id="295" r:id="rId4"/>
    <p:sldId id="303" r:id="rId5"/>
    <p:sldId id="317" r:id="rId6"/>
    <p:sldId id="306" r:id="rId7"/>
    <p:sldId id="307" r:id="rId8"/>
    <p:sldId id="304" r:id="rId9"/>
    <p:sldId id="305" r:id="rId10"/>
    <p:sldId id="296" r:id="rId11"/>
    <p:sldId id="297" r:id="rId12"/>
    <p:sldId id="298" r:id="rId13"/>
    <p:sldId id="313" r:id="rId14"/>
    <p:sldId id="300" r:id="rId15"/>
    <p:sldId id="316" r:id="rId16"/>
    <p:sldId id="315" r:id="rId17"/>
    <p:sldId id="314" r:id="rId18"/>
    <p:sldId id="299" r:id="rId19"/>
    <p:sldId id="301" r:id="rId20"/>
    <p:sldId id="309" r:id="rId21"/>
    <p:sldId id="310" r:id="rId22"/>
    <p:sldId id="311" r:id="rId23"/>
    <p:sldId id="312" r:id="rId24"/>
    <p:sldId id="308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4B1"/>
    <a:srgbClr val="D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596"/>
    <p:restoredTop sz="94351"/>
  </p:normalViewPr>
  <p:slideViewPr>
    <p:cSldViewPr snapToGrid="0" snapToObjects="1" showGuides="1">
      <p:cViewPr varScale="1">
        <p:scale>
          <a:sx n="57" d="100"/>
          <a:sy n="57" d="100"/>
        </p:scale>
        <p:origin x="192" y="5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A85B6-B0F5-5A45-B234-8E3E6EF9138D}" type="datetimeFigureOut">
              <a:rPr lang="en-US" smtClean="0"/>
              <a:t>7/31/23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10060-E0C9-E042-AEE2-0593BEB78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49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10060-E0C9-E042-AEE2-0593BEB789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36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33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17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22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7/31/23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82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7/31/23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7/31/23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7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4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2C453-EEB4-6D4E-BDC4-463F60764BB5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mitha35@scsk12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n50000520.schoolwires.net/Domain/417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BCE477-66C1-65CB-0D4B-303CEA136A90}"/>
              </a:ext>
            </a:extLst>
          </p:cNvPr>
          <p:cNvSpPr/>
          <p:nvPr/>
        </p:nvSpPr>
        <p:spPr>
          <a:xfrm>
            <a:off x="3770199" y="4838997"/>
            <a:ext cx="44230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A4B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KK-01</a:t>
            </a:r>
          </a:p>
          <a:p>
            <a:pPr algn="ctr"/>
            <a:r>
              <a:rPr lang="en-US" sz="5400" b="1" dirty="0">
                <a:ln w="13462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D3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Amanda Smith</a:t>
            </a:r>
            <a:endParaRPr lang="en-US" sz="5400" b="1" cap="none" spc="0" dirty="0">
              <a:ln w="13462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D3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4500" y="2190795"/>
            <a:ext cx="903173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* </a:t>
            </a:r>
            <a:r>
              <a:rPr lang="en-US" sz="25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FIRST Staggered Day (8/7-10)</a:t>
            </a:r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You may walk your child to the classroom and stay for a few minutes to get them settled in and take pictures </a:t>
            </a:r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  <a:sym typeface="Wingdings" pitchFamily="2" charset="2"/>
              </a:rPr>
              <a:t></a:t>
            </a:r>
            <a:endParaRPr lang="en-US" sz="25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endParaRPr lang="en-US" sz="25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* </a:t>
            </a:r>
            <a:r>
              <a:rPr lang="en-US" sz="25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FIRST DAY with ALL students (8/14):</a:t>
            </a:r>
          </a:p>
          <a:p>
            <a:pPr marL="457200" indent="-457200">
              <a:buFontTx/>
              <a:buChar char="-"/>
            </a:pPr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You may walk your child to the classroom again.</a:t>
            </a:r>
          </a:p>
          <a:p>
            <a:endParaRPr lang="en-US" sz="25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**YOU MAY NOT WALK THEM TO CLASS AFTER AUGUST 14</a:t>
            </a:r>
            <a:r>
              <a:rPr lang="en-US" sz="2500" b="1" baseline="30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th</a:t>
            </a:r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** </a:t>
            </a:r>
          </a:p>
          <a:p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There will be teachers at the front to help them line up and walk to the room. </a:t>
            </a:r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  <a:sym typeface="Wingdings" pitchFamily="2" charset="2"/>
              </a:rPr>
              <a:t> </a:t>
            </a:r>
            <a:endParaRPr lang="en-US" sz="2500" b="1" dirty="0">
              <a:solidFill>
                <a:schemeClr val="accent6">
                  <a:lumMod val="20000"/>
                  <a:lumOff val="8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Arrival &amp; Dismissal</a:t>
            </a:r>
          </a:p>
        </p:txBody>
      </p:sp>
    </p:spTree>
    <p:extLst>
      <p:ext uri="{BB962C8B-B14F-4D97-AF65-F5344CB8AC3E}">
        <p14:creationId xmlns:p14="http://schemas.microsoft.com/office/powerpoint/2010/main" val="2873503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08378" y="2119355"/>
            <a:ext cx="885008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* 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BACKPACKS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</a:t>
            </a:r>
          </a:p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	- Backpacks should be large enough to fit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  <a:sym typeface="Wingdings" pitchFamily="2" charset="2"/>
              </a:rPr>
              <a:t>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 </a:t>
            </a:r>
          </a:p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	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BEE Binder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, 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Jacket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, 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Change of clothes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, ”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Share” item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 on 	their day... without causing them frustration!</a:t>
            </a:r>
          </a:p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	- NO ROLLERS</a:t>
            </a:r>
          </a:p>
          <a:p>
            <a:r>
              <a:rPr lang="en-US" altLang="en-US" sz="2400" b="1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400" b="1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Take Home Folders:</a:t>
            </a:r>
          </a:p>
          <a:p>
            <a:r>
              <a:rPr lang="en-US" altLang="en-US" sz="2400" b="1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- These </a:t>
            </a:r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will go home </a:t>
            </a:r>
            <a:r>
              <a:rPr lang="en-US" altLang="en-US" sz="2400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everyday</a:t>
            </a:r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.  </a:t>
            </a:r>
          </a:p>
          <a:p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- </a:t>
            </a:r>
            <a:r>
              <a:rPr lang="en-US" altLang="en-US" sz="2400" b="1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Please</a:t>
            </a:r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take time to check for important information 	from school. Check the folder INSIDE their BEE Binder 	for notes from school/ finished class work. </a:t>
            </a:r>
          </a:p>
          <a:p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- </a:t>
            </a:r>
            <a:r>
              <a:rPr lang="en-US" altLang="en-US" sz="2400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Remove work daily! </a:t>
            </a:r>
          </a:p>
          <a:p>
            <a:endParaRPr lang="en-US" sz="32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Backpacks &amp; BEE Binders</a:t>
            </a:r>
          </a:p>
        </p:txBody>
      </p:sp>
    </p:spTree>
    <p:extLst>
      <p:ext uri="{BB962C8B-B14F-4D97-AF65-F5344CB8AC3E}">
        <p14:creationId xmlns:p14="http://schemas.microsoft.com/office/powerpoint/2010/main" val="4208263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9818" y="2233658"/>
            <a:ext cx="88500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  <a:defRPr/>
            </a:pPr>
            <a:r>
              <a:rPr lang="en-US" altLang="en-US" sz="2400" dirty="0">
                <a:solidFill>
                  <a:srgbClr val="FFA4B1"/>
                </a:solidFill>
                <a:latin typeface="KG Miss Kindergarten" panose="02000000000000000000" pitchFamily="2" charset="77"/>
              </a:rPr>
              <a:t>Change of UNIFORM clothes in backpack at all times (including socks) Change them with the seasons!</a:t>
            </a:r>
          </a:p>
          <a:p>
            <a:pPr marL="457200" indent="-457200">
              <a:buFontTx/>
              <a:buChar char="-"/>
              <a:defRPr/>
            </a:pPr>
            <a:r>
              <a:rPr lang="en-US" altLang="en-US" sz="2400" dirty="0">
                <a:solidFill>
                  <a:srgbClr val="D399FF"/>
                </a:solidFill>
                <a:latin typeface="KG Miss Kindergarten" panose="02000000000000000000" pitchFamily="2" charset="77"/>
              </a:rPr>
              <a:t>Backpack</a:t>
            </a:r>
          </a:p>
          <a:p>
            <a:pPr marL="457200" indent="-457200">
              <a:buFontTx/>
              <a:buChar char="-"/>
              <a:defRPr/>
            </a:pPr>
            <a:r>
              <a:rPr lang="en-US" altLang="en-US" sz="2400" dirty="0">
                <a:solidFill>
                  <a:srgbClr val="FFC000"/>
                </a:solidFill>
                <a:latin typeface="KG Miss Kindergarten" panose="02000000000000000000" pitchFamily="2" charset="77"/>
              </a:rPr>
              <a:t>TAKE HOME FOLDER- “STAR folder”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- Water Bottle WITH LID 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	* NOT disposable ones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	* Must be LABELED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	* MUST have </a:t>
            </a:r>
            <a:r>
              <a:rPr lang="en-US" alt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WATER</a:t>
            </a: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 in it (no juice)!</a:t>
            </a:r>
          </a:p>
          <a:p>
            <a:pPr>
              <a:defRPr/>
            </a:pPr>
            <a:endParaRPr lang="en-US" altLang="en-US" sz="2400" dirty="0">
              <a:solidFill>
                <a:schemeClr val="accent1">
                  <a:lumMod val="40000"/>
                  <a:lumOff val="60000"/>
                </a:schemeClr>
              </a:solidFill>
              <a:latin typeface="KG Miss Kindergarten" panose="02000000000000000000" pitchFamily="2" charset="77"/>
            </a:endParaRPr>
          </a:p>
          <a:p>
            <a:pPr marL="342900" indent="-342900">
              <a:buFontTx/>
              <a:buChar char="-"/>
              <a:defRPr/>
            </a:pPr>
            <a:r>
              <a:rPr lang="en-US" alt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Devices and headphones will be kept at school!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BRING EVERYDAY!</a:t>
            </a:r>
          </a:p>
        </p:txBody>
      </p:sp>
    </p:spTree>
    <p:extLst>
      <p:ext uri="{BB962C8B-B14F-4D97-AF65-F5344CB8AC3E}">
        <p14:creationId xmlns:p14="http://schemas.microsoft.com/office/powerpoint/2010/main" val="3613200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9818" y="2233658"/>
            <a:ext cx="88500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ELA: Wonders </a:t>
            </a:r>
          </a:p>
          <a:p>
            <a:pPr>
              <a:defRPr/>
            </a:pPr>
            <a:r>
              <a:rPr lang="en-US" alt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	(I also supplement Jan Richardson’s Next Step to Guided Reading 	during reading groups, as well as, Science of Reading)</a:t>
            </a:r>
          </a:p>
          <a:p>
            <a:pPr>
              <a:defRPr/>
            </a:pPr>
            <a:endParaRPr lang="en-US" altLang="en-US" sz="4000" dirty="0">
              <a:solidFill>
                <a:schemeClr val="accent4">
                  <a:lumMod val="40000"/>
                  <a:lumOff val="60000"/>
                </a:schemeClr>
              </a:solidFill>
              <a:latin typeface="KG Miss Kindergarten" panose="02000000000000000000" pitchFamily="2" charset="77"/>
            </a:endParaRPr>
          </a:p>
          <a:p>
            <a:pPr>
              <a:defRPr/>
            </a:pPr>
            <a:r>
              <a:rPr lang="en-US" altLang="en-US" sz="4000" dirty="0">
                <a:solidFill>
                  <a:schemeClr val="accent4"/>
                </a:solidFill>
                <a:latin typeface="KG Miss Kindergarten" panose="02000000000000000000" pitchFamily="2" charset="77"/>
              </a:rPr>
              <a:t>MATH: </a:t>
            </a:r>
            <a:r>
              <a:rPr lang="en-US" altLang="en-US" sz="4000" dirty="0" err="1">
                <a:solidFill>
                  <a:schemeClr val="accent4"/>
                </a:solidFill>
                <a:latin typeface="KG Miss Kindergarten" panose="02000000000000000000" pitchFamily="2" charset="77"/>
              </a:rPr>
              <a:t>enVision</a:t>
            </a:r>
            <a:endParaRPr lang="en-US" altLang="en-US" sz="4000" dirty="0">
              <a:solidFill>
                <a:schemeClr val="accent4"/>
              </a:solidFill>
              <a:latin typeface="KG Miss Kindergarten" panose="02000000000000000000" pitchFamily="2" charset="77"/>
            </a:endParaRPr>
          </a:p>
          <a:p>
            <a:pPr>
              <a:defRPr/>
            </a:pPr>
            <a:endParaRPr lang="en-US" altLang="en-US" sz="4000" dirty="0">
              <a:solidFill>
                <a:schemeClr val="accent4">
                  <a:lumMod val="40000"/>
                  <a:lumOff val="60000"/>
                </a:schemeClr>
              </a:solidFill>
              <a:latin typeface="KG Miss Kindergarten" panose="02000000000000000000" pitchFamily="2" charset="77"/>
            </a:endParaRPr>
          </a:p>
          <a:p>
            <a:pPr>
              <a:defRPr/>
            </a:pPr>
            <a:r>
              <a:rPr lang="en-US" alt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KG Miss Kindergarten" panose="02000000000000000000" pitchFamily="2" charset="77"/>
              </a:rPr>
              <a:t>SCIENCE/ SS: Inspire Science &amp; embedded into curriculum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Curriculum</a:t>
            </a:r>
          </a:p>
        </p:txBody>
      </p:sp>
    </p:spTree>
    <p:extLst>
      <p:ext uri="{BB962C8B-B14F-4D97-AF65-F5344CB8AC3E}">
        <p14:creationId xmlns:p14="http://schemas.microsoft.com/office/powerpoint/2010/main" val="1580701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6154" y="2119355"/>
            <a:ext cx="86765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Journal</a:t>
            </a:r>
            <a:r>
              <a:rPr lang="en-US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writing occurs M-TH, first thing in the morning!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Through exposure to phonics skills and a variety of reading experiences, journal entries move from </a:t>
            </a:r>
            <a:r>
              <a:rPr lang="en-US" altLang="en-US" sz="2400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pictures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and </a:t>
            </a:r>
            <a:r>
              <a:rPr lang="en-US" altLang="en-US" sz="2400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temporary spelling/ labeling</a:t>
            </a:r>
            <a:r>
              <a:rPr lang="en-US" altLang="en-US" sz="2400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Wingdings" pitchFamily="2" charset="2"/>
              </a:rPr>
              <a:t> 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toward more </a:t>
            </a:r>
            <a:r>
              <a:rPr lang="en-US" altLang="en-US" sz="2400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conventional writing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*It is a great idea to have a journal for your child to have fun writing at home! </a:t>
            </a:r>
          </a:p>
          <a:p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*Encourage ALL forms of writing!</a:t>
            </a:r>
          </a:p>
          <a:p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*DO NOT tell them how to spell something! </a:t>
            </a:r>
          </a:p>
          <a:p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(They may use inventive spelling: </a:t>
            </a:r>
            <a:r>
              <a:rPr lang="en-US" altLang="en-US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techr</a:t>
            </a:r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, </a:t>
            </a:r>
            <a:r>
              <a:rPr lang="en-US" altLang="en-US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tabl</a:t>
            </a:r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, </a:t>
            </a:r>
            <a:r>
              <a:rPr lang="en-US" altLang="en-US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frind</a:t>
            </a:r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Journal</a:t>
            </a:r>
          </a:p>
        </p:txBody>
      </p:sp>
    </p:spTree>
    <p:extLst>
      <p:ext uri="{BB962C8B-B14F-4D97-AF65-F5344CB8AC3E}">
        <p14:creationId xmlns:p14="http://schemas.microsoft.com/office/powerpoint/2010/main" val="1180459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Journal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A29476-D3CA-F0E8-8A8D-2ABF45D02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34" b="19999"/>
          <a:stretch/>
        </p:blipFill>
        <p:spPr>
          <a:xfrm rot="16200000">
            <a:off x="2178186" y="1599383"/>
            <a:ext cx="4065858" cy="5426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0A9E63-C8F5-E36F-557B-005321D0EF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43" b="23613"/>
          <a:stretch/>
        </p:blipFill>
        <p:spPr>
          <a:xfrm>
            <a:off x="7041694" y="2146108"/>
            <a:ext cx="3533095" cy="435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5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Journal</a:t>
            </a:r>
            <a:endParaRPr lang="en-US" sz="6000" dirty="0">
              <a:solidFill>
                <a:schemeClr val="bg1"/>
              </a:solidFill>
              <a:latin typeface="AGMONDAYBUNDAY" panose="02000603000000000000" pitchFamily="2" charset="0"/>
              <a:ea typeface="AGMONDAYBUNDAY" panose="02000603000000000000" pitchFamily="2" charset="0"/>
              <a:cs typeface="Century Gothic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0C9110-E0FC-FD34-CC70-88B257C1F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79" b="22499"/>
          <a:stretch/>
        </p:blipFill>
        <p:spPr>
          <a:xfrm>
            <a:off x="7086601" y="2153011"/>
            <a:ext cx="3581400" cy="4435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8B2F13-FBA1-CA4C-554E-3B11FBB947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331" b="29349"/>
          <a:stretch/>
        </p:blipFill>
        <p:spPr>
          <a:xfrm>
            <a:off x="1739483" y="2514960"/>
            <a:ext cx="4855158" cy="371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95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Journal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569F6-B3EF-5FFA-932A-4A9021566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22" b="18611"/>
          <a:stretch/>
        </p:blipFill>
        <p:spPr>
          <a:xfrm rot="16200000">
            <a:off x="3869989" y="1258869"/>
            <a:ext cx="4447259" cy="61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90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4985" y="2190795"/>
            <a:ext cx="90512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Kindergarten homework calendar is </a:t>
            </a:r>
            <a:r>
              <a:rPr lang="en-US" sz="36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OPTIONAL</a:t>
            </a: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, but highly encouraged to prepare them for 1</a:t>
            </a:r>
            <a:r>
              <a:rPr lang="en-US" sz="36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st</a:t>
            </a: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 grade. </a:t>
            </a:r>
          </a:p>
          <a:p>
            <a:endParaRPr lang="en-US" sz="3600" b="1" u="sng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pPr marL="457200" indent="-457200">
              <a:buFontTx/>
              <a:buChar char="-"/>
            </a:pP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READ NIGHTLY</a:t>
            </a:r>
          </a:p>
          <a:p>
            <a:pPr marL="457200" indent="-457200">
              <a:buFontTx/>
              <a:buChar char="-"/>
            </a:pP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PRACTICE SIGHT WORDS (sight word ring)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79389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1039" y="2103983"/>
            <a:ext cx="86051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8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Report Cards</a:t>
            </a:r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:</a:t>
            </a:r>
          </a:p>
          <a:p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- Standards-Based Grading </a:t>
            </a:r>
            <a:r>
              <a:rPr lang="en-US" altLang="en-US" sz="28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(M or X)</a:t>
            </a:r>
          </a:p>
          <a:p>
            <a:r>
              <a:rPr lang="en-US" altLang="en-US" sz="2000" i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(I will send home a list of the ELA standards </a:t>
            </a:r>
          </a:p>
          <a:p>
            <a:r>
              <a:rPr lang="en-US" altLang="en-US" sz="2000" i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for each Q in their BEE Binders… please look at these each quarter to make sure they are on track)</a:t>
            </a:r>
          </a:p>
          <a:p>
            <a:endParaRPr lang="en-US" altLang="en-US" sz="20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Benchmark Assessments (</a:t>
            </a:r>
            <a:r>
              <a:rPr lang="en-US" altLang="en-US" sz="2800" dirty="0" err="1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</a:t>
            </a:r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-ready, mastery connect)</a:t>
            </a:r>
          </a:p>
          <a:p>
            <a:endParaRPr lang="en-US" altLang="en-US" sz="20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8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Informal Assessments</a:t>
            </a:r>
          </a:p>
          <a:p>
            <a:endParaRPr lang="en-US" altLang="en-US" sz="20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Daily Calendar (Conduct)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GRADES</a:t>
            </a:r>
          </a:p>
        </p:txBody>
      </p:sp>
    </p:spTree>
    <p:extLst>
      <p:ext uri="{BB962C8B-B14F-4D97-AF65-F5344CB8AC3E}">
        <p14:creationId xmlns:p14="http://schemas.microsoft.com/office/powerpoint/2010/main" val="2969090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99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67801" y="1557340"/>
            <a:ext cx="5070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Mrs. Amanda Smith, KK-01</a:t>
            </a:r>
            <a:endParaRPr lang="en-US" sz="32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3482" y="734050"/>
            <a:ext cx="5641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Meet The Teacher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6AB9C38-7FD6-64D6-EEF1-ACADD61EDA2A}"/>
              </a:ext>
            </a:extLst>
          </p:cNvPr>
          <p:cNvSpPr/>
          <p:nvPr/>
        </p:nvSpPr>
        <p:spPr>
          <a:xfrm>
            <a:off x="4530018" y="2235994"/>
            <a:ext cx="5991705" cy="20883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5F5C8C0-2614-0CBA-51DC-4155B553953D}"/>
              </a:ext>
            </a:extLst>
          </p:cNvPr>
          <p:cNvSpPr/>
          <p:nvPr/>
        </p:nvSpPr>
        <p:spPr>
          <a:xfrm>
            <a:off x="5249631" y="4349914"/>
            <a:ext cx="4463282" cy="22658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93B4CD-F562-D527-4E54-A1D04FD9E3D3}"/>
              </a:ext>
            </a:extLst>
          </p:cNvPr>
          <p:cNvSpPr txBox="1"/>
          <p:nvPr/>
        </p:nvSpPr>
        <p:spPr>
          <a:xfrm>
            <a:off x="4588725" y="2306135"/>
            <a:ext cx="5915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GCanYouNotBold" panose="02000803000000000000" pitchFamily="2" charset="0"/>
                <a:ea typeface="AGCanYouNotBold" panose="02000803000000000000" pitchFamily="2" charset="0"/>
              </a:rPr>
              <a:t>I am from Memphis and am in my 12th year of teaching. I graduated with my Masters Degree in Elementary Education at Ole Miss. I taught Pre-K for 3 years and Kindergarten for 9 years. This will be my 6th year teaching at Richland. My husband and I have two boys- a 2 year old and a 4 year old. We also have 2 weenie dogs and a cat.</a:t>
            </a:r>
            <a:endParaRPr lang="en-US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53AE9-F7BC-A3B8-FC6D-DB3291824638}"/>
              </a:ext>
            </a:extLst>
          </p:cNvPr>
          <p:cNvSpPr txBox="1"/>
          <p:nvPr/>
        </p:nvSpPr>
        <p:spPr>
          <a:xfrm>
            <a:off x="5249631" y="4407222"/>
            <a:ext cx="4463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AG180DAYS" panose="02000603000000000000" pitchFamily="2" charset="0"/>
                <a:ea typeface="AG180DAYS" panose="02000603000000000000" pitchFamily="2" charset="0"/>
              </a:rPr>
              <a:t>Our Assistant is Ms. Peete!</a:t>
            </a:r>
          </a:p>
          <a:p>
            <a:pPr algn="ctr"/>
            <a:r>
              <a:rPr lang="en-US" dirty="0">
                <a:latin typeface="AG180DAYS" panose="02000603000000000000" pitchFamily="2" charset="0"/>
                <a:ea typeface="AG180DAYS" panose="02000603000000000000" pitchFamily="2" charset="0"/>
              </a:rPr>
              <a:t>She has been at Richland for 16 years.</a:t>
            </a:r>
          </a:p>
        </p:txBody>
      </p:sp>
      <p:pic>
        <p:nvPicPr>
          <p:cNvPr id="12" name="Picture 11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8D1D277B-97F5-E21A-C8AB-29667C664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531" y="4999082"/>
            <a:ext cx="1582646" cy="1573112"/>
          </a:xfrm>
          <a:prstGeom prst="rect">
            <a:avLst/>
          </a:prstGeom>
        </p:spPr>
      </p:pic>
      <p:pic>
        <p:nvPicPr>
          <p:cNvPr id="14" name="Picture 13" descr="A person and person with two children&#10;&#10;Description automatically generated">
            <a:extLst>
              <a:ext uri="{FF2B5EF4-FFF2-40B4-BE49-F238E27FC236}">
                <a16:creationId xmlns:a16="http://schemas.microsoft.com/office/drawing/2014/main" id="{B5756A2F-73D3-F948-F7CB-D372B3473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32" y="2441773"/>
            <a:ext cx="3926510" cy="392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46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1039" y="2175423"/>
            <a:ext cx="8955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- </a:t>
            </a:r>
            <a:r>
              <a:rPr lang="en-US" sz="28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Birthdays:</a:t>
            </a: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 </a:t>
            </a:r>
          </a:p>
          <a:p>
            <a:pPr>
              <a:defRPr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	- Titles for Tomorrow, Special Snack Day, </a:t>
            </a:r>
          </a:p>
          <a:p>
            <a:pPr>
              <a:defRPr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	Birthday Lunch) 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*</a:t>
            </a:r>
            <a:r>
              <a:rPr lang="en-US" sz="28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No cupcakes/balloons*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2 Field Trips</a:t>
            </a:r>
          </a:p>
          <a:p>
            <a:pPr marL="800100" lvl="1" indent="-342900">
              <a:buFontTx/>
              <a:buChar char="-"/>
              <a:defRPr/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Zoo in the Fall and Botanic or Farm in the Spring</a:t>
            </a:r>
          </a:p>
          <a:p>
            <a:pPr>
              <a:defRPr/>
            </a:pPr>
            <a:r>
              <a:rPr lang="en-US" sz="28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- Thanksgiving Feast*</a:t>
            </a:r>
          </a:p>
          <a:p>
            <a:pPr>
              <a:defRPr/>
            </a:pPr>
            <a:r>
              <a:rPr lang="en-US" sz="2800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- Winter Party</a:t>
            </a:r>
          </a:p>
          <a:p>
            <a:pPr marL="342900" indent="-342900">
              <a:buFontTx/>
              <a:buChar char="-"/>
              <a:defRPr/>
            </a:pPr>
            <a:r>
              <a:rPr 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End of Year</a:t>
            </a:r>
            <a:endParaRPr lang="en-US" sz="2400" dirty="0"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>
              <a:defRPr/>
            </a:pPr>
            <a:endParaRPr lang="en-US" sz="2400" dirty="0"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NEED ROOM PARENT TO HELP ORGANIZE PARTIES!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Celebrations/ Class Parties</a:t>
            </a:r>
          </a:p>
        </p:txBody>
      </p:sp>
    </p:spTree>
    <p:extLst>
      <p:ext uri="{BB962C8B-B14F-4D97-AF65-F5344CB8AC3E}">
        <p14:creationId xmlns:p14="http://schemas.microsoft.com/office/powerpoint/2010/main" val="3761795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8171" y="2175423"/>
            <a:ext cx="37301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*NO BLUE shirts </a:t>
            </a:r>
          </a:p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*NO BLUE polo dresses</a:t>
            </a:r>
          </a:p>
          <a:p>
            <a:endParaRPr lang="en-US" alt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Shoes:</a:t>
            </a:r>
            <a:r>
              <a:rPr lang="en-US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</a:t>
            </a:r>
          </a:p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tennis shoes, sandals with back strap</a:t>
            </a:r>
          </a:p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*NO Crocs</a:t>
            </a:r>
          </a:p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*NO light up shoes</a:t>
            </a:r>
          </a:p>
          <a:p>
            <a:endParaRPr lang="en-US" alt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Uniform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D9B4A6C-5EEB-3753-D7AB-E4D142AE7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4183" r="9056" b="7948"/>
          <a:stretch/>
        </p:blipFill>
        <p:spPr bwMode="auto">
          <a:xfrm>
            <a:off x="5244332" y="2000688"/>
            <a:ext cx="5632536" cy="47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A79EDA-DE33-E707-226B-CB28DFD4D040}"/>
              </a:ext>
            </a:extLst>
          </p:cNvPr>
          <p:cNvCxnSpPr>
            <a:cxnSpLocks/>
          </p:cNvCxnSpPr>
          <p:nvPr/>
        </p:nvCxnSpPr>
        <p:spPr>
          <a:xfrm>
            <a:off x="4934857" y="2801257"/>
            <a:ext cx="696686" cy="1161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207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9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1038" y="2175423"/>
            <a:ext cx="885008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Label personal items 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solidFill>
                  <a:schemeClr val="accent6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lunch box, jackets, water bottle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Independence </a:t>
            </a:r>
            <a:endParaRPr lang="en-US" sz="2500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tying shoes, zipping, opening milk, etc.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sz="2500" u="sng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Please wear “no tie” shoes if they cannot tie yet!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5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panose="020B0502020104020203" pitchFamily="34" charset="-79"/>
              </a:rPr>
              <a:t>Rest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altLang="en-US" sz="2500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panose="020B0502020104020203" pitchFamily="34" charset="-79"/>
              </a:rPr>
              <a:t>we did away with nap last year, so please make sure your child gets plenty of sleep nightly. </a:t>
            </a:r>
            <a:r>
              <a:rPr lang="en-US" altLang="en-US" sz="2500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panose="020B0502020104020203" pitchFamily="34" charset="-79"/>
              </a:rPr>
              <a:t>Bedtime should be BEFORE 8 for optimal rest throughout the week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Other Important Info</a:t>
            </a:r>
          </a:p>
        </p:txBody>
      </p:sp>
    </p:spTree>
    <p:extLst>
      <p:ext uri="{BB962C8B-B14F-4D97-AF65-F5344CB8AC3E}">
        <p14:creationId xmlns:p14="http://schemas.microsoft.com/office/powerpoint/2010/main" val="2267960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2833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Supplies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CEFF95D-E573-D27F-762D-6F854FD6C817}"/>
              </a:ext>
            </a:extLst>
          </p:cNvPr>
          <p:cNvCxnSpPr/>
          <p:nvPr/>
        </p:nvCxnSpPr>
        <p:spPr>
          <a:xfrm>
            <a:off x="2557463" y="6229350"/>
            <a:ext cx="21717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8643750-36BB-B687-D8C6-A3009B853C7F}"/>
              </a:ext>
            </a:extLst>
          </p:cNvPr>
          <p:cNvSpPr txBox="1"/>
          <p:nvPr/>
        </p:nvSpPr>
        <p:spPr>
          <a:xfrm>
            <a:off x="1994903" y="3081722"/>
            <a:ext cx="28330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*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Any questions about the supplies?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Please do not get Bluetooth headphones, they need a cord.</a:t>
            </a:r>
          </a:p>
        </p:txBody>
      </p:sp>
      <p:pic>
        <p:nvPicPr>
          <p:cNvPr id="5" name="Picture 4" descr="A list of school supplies&#10;&#10;Description automatically generated">
            <a:extLst>
              <a:ext uri="{FF2B5EF4-FFF2-40B4-BE49-F238E27FC236}">
                <a16:creationId xmlns:a16="http://schemas.microsoft.com/office/drawing/2014/main" id="{81846A5E-A8C7-5385-A5E4-A155FE3BB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439" y="338670"/>
            <a:ext cx="56769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85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9630" y="1040465"/>
            <a:ext cx="3190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Schedule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FE56240-B826-845B-9735-58572DFA7F54}"/>
              </a:ext>
            </a:extLst>
          </p:cNvPr>
          <p:cNvSpPr/>
          <p:nvPr/>
        </p:nvSpPr>
        <p:spPr>
          <a:xfrm>
            <a:off x="1936465" y="754979"/>
            <a:ext cx="4501754" cy="608873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33612" y="697827"/>
            <a:ext cx="4004585" cy="6098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8:05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Arrival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8:15-10:45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ELA 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(Morning Meeting, Calendar Math, whole group ELA &amp; reading groups)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10:50-11:20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LUNCH 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11:25-11:55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RECESS *no parents*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12:00-1:00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MATH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1:00-2:00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ENCORE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2:05-3:00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BOOST/SNACK/SHARE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3:10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Dismissal (outside back door)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E18CFEE-2AE5-D243-2D79-DCE923E2D925}"/>
              </a:ext>
            </a:extLst>
          </p:cNvPr>
          <p:cNvSpPr/>
          <p:nvPr/>
        </p:nvSpPr>
        <p:spPr>
          <a:xfrm>
            <a:off x="6653211" y="2568121"/>
            <a:ext cx="3757613" cy="366385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3292F9-AFE6-C0CF-9C32-5ECD8FE779B0}"/>
              </a:ext>
            </a:extLst>
          </p:cNvPr>
          <p:cNvSpPr txBox="1"/>
          <p:nvPr/>
        </p:nvSpPr>
        <p:spPr>
          <a:xfrm>
            <a:off x="6837557" y="2387759"/>
            <a:ext cx="4004585" cy="388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en-US" b="1" u="sng" dirty="0">
                <a:solidFill>
                  <a:srgbClr val="FFFF00"/>
                </a:solidFill>
                <a:latin typeface="Century Gothic" panose="020B0502020202020204" pitchFamily="34" charset="0"/>
              </a:rPr>
              <a:t>ENCORE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  <a:r>
              <a:rPr lang="en-US" altLang="en-US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coming soon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Spanish, Library, Art, Music, PE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Mon- 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Tues- </a:t>
            </a:r>
            <a:r>
              <a:rPr lang="en-US" alt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*NO ENCORE*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Wed- 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Th- 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Fri- </a:t>
            </a:r>
          </a:p>
        </p:txBody>
      </p:sp>
    </p:spTree>
    <p:extLst>
      <p:ext uri="{BB962C8B-B14F-4D97-AF65-F5344CB8AC3E}">
        <p14:creationId xmlns:p14="http://schemas.microsoft.com/office/powerpoint/2010/main" val="2232625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EDBC1E-3D20-D7A6-E3B1-7F85120B8213}"/>
              </a:ext>
            </a:extLst>
          </p:cNvPr>
          <p:cNvSpPr txBox="1"/>
          <p:nvPr/>
        </p:nvSpPr>
        <p:spPr>
          <a:xfrm>
            <a:off x="1298422" y="3877205"/>
            <a:ext cx="81295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BEFORE YOU LEAVE, Make sure you…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signed in w/ your name, email and phone #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filled out student papers &amp; returned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signed up for a staggered 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make sure the office has everything for registration </a:t>
            </a: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Wingdings" pitchFamily="2" charset="2"/>
              </a:rPr>
              <a:t> (3 people)</a:t>
            </a:r>
            <a:endParaRPr lang="en-US" dirty="0">
              <a:solidFill>
                <a:schemeClr val="bg1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lvl="1"/>
            <a:endParaRPr lang="en-US" dirty="0">
              <a:solidFill>
                <a:schemeClr val="bg1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If you haven’t brought supplies, please make sure you do on their staggered day.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Take an item from the giving tree before you leave </a:t>
            </a: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Wingdings" pitchFamily="2" charset="2"/>
              </a:rPr>
              <a:t> </a:t>
            </a:r>
            <a:endParaRPr lang="en-US" dirty="0">
              <a:solidFill>
                <a:schemeClr val="bg1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63F0CE-D9BF-746E-9B5F-95EC308979EC}"/>
              </a:ext>
            </a:extLst>
          </p:cNvPr>
          <p:cNvSpPr txBox="1"/>
          <p:nvPr/>
        </p:nvSpPr>
        <p:spPr>
          <a:xfrm>
            <a:off x="2015031" y="1069743"/>
            <a:ext cx="86143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GSORRYNOTSORRY" panose="02000603000000000000" pitchFamily="2" charset="0"/>
                <a:ea typeface="AGSORRYNOTSORRY" panose="02000603000000000000" pitchFamily="2" charset="0"/>
              </a:rPr>
              <a:t>DON’T FORGET!</a:t>
            </a:r>
          </a:p>
          <a:p>
            <a:r>
              <a:rPr lang="en-US" sz="2800" dirty="0">
                <a:latin typeface="AGSORRYNOTSORRY" panose="02000603000000000000" pitchFamily="2" charset="0"/>
                <a:ea typeface="AGSORRYNOTSORRY" panose="02000603000000000000" pitchFamily="2" charset="0"/>
              </a:rPr>
              <a:t>POPSICLES AT THE PARK, August 12</a:t>
            </a:r>
            <a:r>
              <a:rPr lang="en-US" sz="2800" baseline="30000" dirty="0">
                <a:latin typeface="AGSORRYNOTSORRY" panose="02000603000000000000" pitchFamily="2" charset="0"/>
                <a:ea typeface="AGSORRYNOTSORRY" panose="02000603000000000000" pitchFamily="2" charset="0"/>
              </a:rPr>
              <a:t>th</a:t>
            </a:r>
            <a:r>
              <a:rPr lang="en-US" sz="2800" dirty="0">
                <a:latin typeface="AGSORRYNOTSORRY" panose="02000603000000000000" pitchFamily="2" charset="0"/>
                <a:ea typeface="AGSORRYNOTSORRY" panose="02000603000000000000" pitchFamily="2" charset="0"/>
              </a:rPr>
              <a:t> @ 9 - 10:30</a:t>
            </a:r>
          </a:p>
          <a:p>
            <a:r>
              <a:rPr lang="en-US" sz="2800" b="1" u="sng" dirty="0">
                <a:solidFill>
                  <a:srgbClr val="FFC000"/>
                </a:solidFill>
                <a:latin typeface="AGSORRYNOTSORRY" panose="02000603000000000000" pitchFamily="2" charset="0"/>
                <a:ea typeface="AGSORRYNOTSORRY" panose="02000603000000000000" pitchFamily="2" charset="0"/>
              </a:rPr>
              <a:t>OUR CLASS WEARS ORANGE!</a:t>
            </a:r>
            <a:endParaRPr lang="en-US" sz="1400" b="1" u="sng" dirty="0">
              <a:solidFill>
                <a:srgbClr val="FFC000"/>
              </a:solidFill>
              <a:latin typeface="AGSORRYNOTSORRY" panose="02000603000000000000" pitchFamily="2" charset="0"/>
              <a:ea typeface="AGSORRYNOTSORRY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236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6154" y="2186441"/>
            <a:ext cx="360294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- We will communicate  through the </a:t>
            </a:r>
            <a:r>
              <a:rPr lang="en-US" sz="24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REMIND</a:t>
            </a:r>
            <a:r>
              <a:rPr lang="en-US" sz="24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 app!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This is where I will post all of my announcements.</a:t>
            </a:r>
            <a:endParaRPr lang="en-US" sz="32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r>
              <a:rPr lang="en-US" sz="3200" i="1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- Here is how to join! </a:t>
            </a:r>
            <a:r>
              <a:rPr lang="en-US" sz="3200" i="1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  <a:sym typeface="Wingdings" pitchFamily="2" charset="2"/>
              </a:rPr>
              <a:t></a:t>
            </a:r>
            <a:endParaRPr lang="en-US" sz="3200" i="1" dirty="0">
              <a:solidFill>
                <a:schemeClr val="bg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Contact Info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7549B1-3ADA-AF50-68B3-0974FF69C182}"/>
              </a:ext>
            </a:extLst>
          </p:cNvPr>
          <p:cNvSpPr txBox="1"/>
          <p:nvPr/>
        </p:nvSpPr>
        <p:spPr>
          <a:xfrm>
            <a:off x="1760688" y="5057955"/>
            <a:ext cx="56581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FFFF00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*When you save your name in Remind, please put your child’s name in parenthesis.</a:t>
            </a:r>
          </a:p>
          <a:p>
            <a:r>
              <a:rPr lang="en-US" sz="1500" u="sng" dirty="0">
                <a:solidFill>
                  <a:schemeClr val="accent4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Example: Beth Dycus (Caroline)</a:t>
            </a:r>
          </a:p>
          <a:p>
            <a:r>
              <a:rPr lang="en-US" sz="1500" dirty="0">
                <a:solidFill>
                  <a:srgbClr val="FFFF00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*If you have kids in other grades, </a:t>
            </a:r>
          </a:p>
          <a:p>
            <a:r>
              <a:rPr lang="en-US" sz="1500" dirty="0">
                <a:solidFill>
                  <a:srgbClr val="FFFF00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just put all of their names in parenthesis– </a:t>
            </a:r>
          </a:p>
          <a:p>
            <a:r>
              <a:rPr lang="en-US" sz="1500" u="sng" dirty="0">
                <a:solidFill>
                  <a:schemeClr val="accent4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example: Beth Dycus (Caroline, Allison, Ben)</a:t>
            </a:r>
          </a:p>
        </p:txBody>
      </p:sp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555B929C-FBD4-E157-82E9-EA6AD0759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325" y="2237240"/>
            <a:ext cx="3327400" cy="416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6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7564" y="2147931"/>
            <a:ext cx="88500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Cell</a:t>
            </a:r>
            <a:r>
              <a:rPr lang="en-US" sz="32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: </a:t>
            </a:r>
            <a:r>
              <a:rPr lang="en-US" sz="32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901-833-8910</a:t>
            </a:r>
          </a:p>
          <a:p>
            <a:pPr marL="914400" lvl="1" indent="-457200">
              <a:buFontTx/>
              <a:buChar char="-"/>
            </a:pPr>
            <a:r>
              <a:rPr lang="en-US" sz="2400" b="1" i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Please only use my cell if you have an emergency, last minute change in transportation, etc. Call the office if I do not respond.</a:t>
            </a:r>
          </a:p>
          <a:p>
            <a:pPr marL="914400" lvl="1" indent="-457200">
              <a:buFontTx/>
              <a:buChar char="-"/>
            </a:pPr>
            <a:r>
              <a:rPr lang="en-US" sz="2400" b="1" i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Right Now</a:t>
            </a:r>
            <a:r>
              <a:rPr lang="en-US" sz="2400" b="1" i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 Please text me your child’s first and last name. This way I can search text messages for your # in case of emergency. </a:t>
            </a:r>
          </a:p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Email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smitha35@scsk12.org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pPr lvl="1"/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School Office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 </a:t>
            </a:r>
            <a:r>
              <a:rPr lang="en-US" sz="2800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901-416-2148</a:t>
            </a:r>
            <a:endParaRPr lang="en-US" sz="2800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Contact Info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22A95-2C68-02F4-63CA-55A71BB5044F}"/>
              </a:ext>
            </a:extLst>
          </p:cNvPr>
          <p:cNvSpPr txBox="1"/>
          <p:nvPr/>
        </p:nvSpPr>
        <p:spPr>
          <a:xfrm>
            <a:off x="3541595" y="5326091"/>
            <a:ext cx="5559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ICE: always assume I do not have my phone on me</a:t>
            </a:r>
          </a:p>
        </p:txBody>
      </p:sp>
    </p:spTree>
    <p:extLst>
      <p:ext uri="{BB962C8B-B14F-4D97-AF65-F5344CB8AC3E}">
        <p14:creationId xmlns:p14="http://schemas.microsoft.com/office/powerpoint/2010/main" val="3803010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8250" y="2264500"/>
            <a:ext cx="89755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My Website</a:t>
            </a:r>
            <a:r>
              <a:rPr 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rgbClr val="00B0F0"/>
                </a:solidFill>
                <a:latin typeface="Gill Sans Ultra Bold Condensed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https://tn50000520.schoolwires.net/Domain/4174</a:t>
            </a:r>
            <a:endParaRPr lang="en-US" altLang="en-US" sz="2800" dirty="0">
              <a:solidFill>
                <a:srgbClr val="00B0F0"/>
              </a:solidFill>
              <a:latin typeface="Gill Sans Ultra Bold Condensed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CHECK THIS WEEKLY. It is updated on Fridays.</a:t>
            </a: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Please check my website before asking me!</a:t>
            </a:r>
          </a:p>
          <a:p>
            <a:pPr marL="914400" lvl="1" indent="-457200">
              <a:buFontTx/>
              <a:buChar char="-"/>
            </a:pPr>
            <a:r>
              <a:rPr lang="en-US" altLang="en-US" sz="2000" i="1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This is how to save it to your favorites on your phone… </a:t>
            </a:r>
          </a:p>
          <a:p>
            <a:pPr marL="1371600" lvl="2" indent="-457200">
              <a:buFontTx/>
              <a:buChar char="-"/>
            </a:pPr>
            <a:r>
              <a:rPr lang="en-US" altLang="en-US" sz="2000" b="1" u="sng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(see next slide)</a:t>
            </a:r>
          </a:p>
          <a:p>
            <a:pPr lvl="1"/>
            <a:endParaRPr lang="en-US" altLang="en-US" sz="1600" b="1" dirty="0">
              <a:solidFill>
                <a:srgbClr val="D399FF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457200" indent="-457200">
              <a:buFontTx/>
              <a:buChar char="-"/>
            </a:pPr>
            <a:r>
              <a:rPr lang="en-US" altLang="en-US" sz="2800" b="1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Conferences</a:t>
            </a:r>
            <a:r>
              <a:rPr lang="en-US" alt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twice a year (you will pick one), </a:t>
            </a:r>
          </a:p>
          <a:p>
            <a:pPr lvl="1"/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or informal conference as needed</a:t>
            </a:r>
            <a:endParaRPr lang="en-US" altLang="en-US" sz="2800" dirty="0">
              <a:solidFill>
                <a:srgbClr val="D399FF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endParaRPr lang="en-US" altLang="en-US" sz="2800" b="1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lvl="1"/>
            <a:endParaRPr lang="en-US" sz="2800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COMMUNICATION/ WEBSITE</a:t>
            </a:r>
          </a:p>
        </p:txBody>
      </p:sp>
    </p:spTree>
    <p:extLst>
      <p:ext uri="{BB962C8B-B14F-4D97-AF65-F5344CB8AC3E}">
        <p14:creationId xmlns:p14="http://schemas.microsoft.com/office/powerpoint/2010/main" val="2441577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5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COMMUNICATION/ WEBSITE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08924-C80F-FE7A-92EB-981AA868A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967" y="42855"/>
            <a:ext cx="316717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3EC861-A2F6-DBEF-0E87-44B98C5BD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781" y="23760"/>
            <a:ext cx="5002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48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35251" y="2176510"/>
            <a:ext cx="885008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altLang="en-US" sz="20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Lunch</a:t>
            </a: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You may pack one or get a school lunch.</a:t>
            </a:r>
          </a:p>
          <a:p>
            <a:pPr marL="914400" lvl="1" indent="-457200">
              <a:buFontTx/>
              <a:buChar char="-"/>
            </a:pP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School lunch is FREE for all students. </a:t>
            </a:r>
          </a:p>
          <a:p>
            <a:pPr marL="914400" lvl="1" indent="-457200">
              <a:buFontTx/>
              <a:buChar char="-"/>
            </a:pPr>
            <a:r>
              <a:rPr lang="en-US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If your child has a severe peanut allergy, they will sit at the peanut free table. LET ME KNOW TONIGHT!</a:t>
            </a:r>
            <a:endParaRPr lang="en-US" altLang="en-US" sz="2000" b="1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457200" indent="-457200">
              <a:buFontTx/>
              <a:buChar char="-"/>
            </a:pPr>
            <a:r>
              <a:rPr lang="en-US" altLang="en-US" sz="20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Snack</a:t>
            </a:r>
            <a:r>
              <a:rPr lang="en-US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US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You will have 1 snack day/ month. (Please check my website under “Teacher Updates” for your day). </a:t>
            </a:r>
          </a:p>
          <a:p>
            <a:pPr marL="914400" lvl="1" indent="-457200">
              <a:buFontTx/>
              <a:buChar char="-"/>
            </a:pPr>
            <a:r>
              <a:rPr lang="en-US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Bring 24 </a:t>
            </a:r>
            <a:r>
              <a:rPr lang="en-US" altLang="en-US" sz="20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individually</a:t>
            </a:r>
            <a:r>
              <a:rPr lang="en-US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</a:t>
            </a:r>
            <a:r>
              <a:rPr lang="en-US" altLang="en-US" sz="20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wrapped</a:t>
            </a:r>
            <a:r>
              <a:rPr lang="en-US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snacks on your day. </a:t>
            </a:r>
          </a:p>
          <a:p>
            <a:pPr marL="914400" lvl="1" indent="-457200">
              <a:buFontTx/>
              <a:buChar char="-"/>
            </a:pPr>
            <a:r>
              <a:rPr lang="en-US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NO NUTS.</a:t>
            </a:r>
          </a:p>
          <a:p>
            <a:pPr marL="914400" lvl="1" indent="-457200">
              <a:buFontTx/>
              <a:buChar char="-"/>
            </a:pPr>
            <a:r>
              <a:rPr lang="en-US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If you forget to bring snack on your day, bring the next day!</a:t>
            </a:r>
          </a:p>
          <a:p>
            <a:endParaRPr lang="en-US" altLang="en-US" sz="2000" b="1" dirty="0">
              <a:solidFill>
                <a:schemeClr val="accent4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0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Their snack day is also their “SHARE DAY.” They can bring 1 small toy, picture or item to share with the class during snack time. </a:t>
            </a:r>
          </a:p>
          <a:p>
            <a:pPr marL="914400" lvl="1" indent="-457200">
              <a:buFontTx/>
              <a:buChar char="-"/>
            </a:pPr>
            <a:endParaRPr lang="en-US" altLang="en-US" sz="2000" b="1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457200" indent="-457200">
              <a:buFontTx/>
              <a:buChar char="-"/>
            </a:pPr>
            <a:endParaRPr lang="en-US" altLang="en-US" sz="2000" b="1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lvl="1"/>
            <a:endParaRPr lang="en-US" sz="2800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Lunch &amp; </a:t>
            </a:r>
            <a:r>
              <a:rPr lang="en-US" sz="6000" dirty="0" err="1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SNack</a:t>
            </a:r>
            <a:endParaRPr lang="en-US" sz="6000" dirty="0">
              <a:solidFill>
                <a:schemeClr val="bg1"/>
              </a:solidFill>
              <a:latin typeface="AGMONDAYBUNDAY" panose="02000603000000000000" pitchFamily="2" charset="0"/>
              <a:ea typeface="AGMONDAYBUNDAY" panose="02000603000000000000" pitchFamily="2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17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9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4500" y="2103709"/>
            <a:ext cx="90317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8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School Hours</a:t>
            </a:r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Wingdings" pitchFamily="2" charset="2"/>
              </a:rPr>
              <a:t></a:t>
            </a:r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</a:t>
            </a:r>
            <a:r>
              <a:rPr lang="en-US" altLang="en-US" sz="28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8:05-3:10</a:t>
            </a:r>
            <a:endParaRPr lang="en-US" altLang="en-US" sz="2800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endParaRPr lang="en-US" altLang="en-US" sz="28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8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Students can arrive at school as early as </a:t>
            </a:r>
            <a:r>
              <a:rPr lang="en-US" altLang="en-US" sz="2800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7:45</a:t>
            </a:r>
            <a:r>
              <a:rPr lang="en-US" altLang="en-US" sz="28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to eat breakfast in the cafeteria.</a:t>
            </a:r>
          </a:p>
          <a:p>
            <a:r>
              <a:rPr lang="en-US" altLang="en-US" sz="2800" dirty="0">
                <a:latin typeface="AGCanYouNotBold" panose="02000803000000000000" pitchFamily="2" charset="0"/>
                <a:ea typeface="AGCanYouNotBold" panose="02000803000000000000" pitchFamily="2" charset="0"/>
              </a:rPr>
              <a:t>  </a:t>
            </a:r>
          </a:p>
          <a:p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Students are </a:t>
            </a:r>
            <a:r>
              <a:rPr lang="en-US" altLang="en-US" sz="2800" u="sng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tardy</a:t>
            </a:r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after </a:t>
            </a:r>
            <a:r>
              <a:rPr lang="en-US" altLang="en-US" sz="2800" u="sng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8:20</a:t>
            </a:r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.</a:t>
            </a:r>
          </a:p>
          <a:p>
            <a:endParaRPr lang="en-US" altLang="en-US" sz="28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800" u="sng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You may NOT check your child out after 2:30.</a:t>
            </a:r>
          </a:p>
          <a:p>
            <a:endParaRPr lang="en-US" altLang="en-US" sz="2800" u="sng" dirty="0">
              <a:solidFill>
                <a:srgbClr val="D399FF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u="sng" dirty="0">
                <a:latin typeface="AGCanYouNotBold" panose="02000803000000000000" pitchFamily="2" charset="0"/>
                <a:ea typeface="AGCanYouNotBold" panose="02000803000000000000" pitchFamily="2" charset="0"/>
              </a:rPr>
              <a:t>For safety– </a:t>
            </a:r>
          </a:p>
          <a:p>
            <a:r>
              <a:rPr lang="en-US" altLang="en-US" u="sng" dirty="0">
                <a:latin typeface="AGCanYouNotBold" panose="02000803000000000000" pitchFamily="2" charset="0"/>
                <a:ea typeface="AGCanYouNotBold" panose="02000803000000000000" pitchFamily="2" charset="0"/>
              </a:rPr>
              <a:t>Please make sure your child fist bumps me before you take them at dismissal.*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Arrival &amp; Dismissal</a:t>
            </a:r>
          </a:p>
        </p:txBody>
      </p:sp>
    </p:spTree>
    <p:extLst>
      <p:ext uri="{BB962C8B-B14F-4D97-AF65-F5344CB8AC3E}">
        <p14:creationId xmlns:p14="http://schemas.microsoft.com/office/powerpoint/2010/main" val="3123892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4500" y="2190795"/>
            <a:ext cx="90317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Regular school </a:t>
            </a:r>
            <a:r>
              <a:rPr lang="en-US" altLang="en-US" sz="28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attendance</a:t>
            </a:r>
            <a:r>
              <a:rPr lang="en-US" alt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is essential.  Please make every effort to have your child at school on time each day. </a:t>
            </a:r>
            <a:r>
              <a:rPr lang="en-US" altLang="en-US" sz="28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(We don’t want them getting a truancy letter or missing their morning journal!)</a:t>
            </a:r>
          </a:p>
          <a:p>
            <a:pPr>
              <a:defRPr/>
            </a:pPr>
            <a:endParaRPr lang="en-US" altLang="en-US" sz="28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If your child will be </a:t>
            </a:r>
            <a:r>
              <a:rPr lang="en-US" altLang="en-US" sz="2800" b="1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absent</a:t>
            </a: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from school, please call the school office (416-2148).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Please also text me that morning!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Return with a note for the office.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Arrival &amp; Dismissal</a:t>
            </a:r>
          </a:p>
        </p:txBody>
      </p:sp>
    </p:spTree>
    <p:extLst>
      <p:ext uri="{BB962C8B-B14F-4D97-AF65-F5344CB8AC3E}">
        <p14:creationId xmlns:p14="http://schemas.microsoft.com/office/powerpoint/2010/main" val="2641727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7586</TotalTime>
  <Words>1410</Words>
  <Application>Microsoft Macintosh PowerPoint</Application>
  <PresentationFormat>Widescreen</PresentationFormat>
  <Paragraphs>192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AG180DAYS</vt:lpstr>
      <vt:lpstr>AGCanYouNotBold</vt:lpstr>
      <vt:lpstr>AGMONDAYBUNDAY</vt:lpstr>
      <vt:lpstr>AGSORRYNOTSORRY</vt:lpstr>
      <vt:lpstr>Arial</vt:lpstr>
      <vt:lpstr>Calibri</vt:lpstr>
      <vt:lpstr>Calibri Light</vt:lpstr>
      <vt:lpstr>Century Gothic</vt:lpstr>
      <vt:lpstr>Gill Sans Ultra Bold Condensed</vt:lpstr>
      <vt:lpstr>KG Miss Kindergarten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AMANDA  SMITH</cp:lastModifiedBy>
  <cp:revision>63</cp:revision>
  <dcterms:created xsi:type="dcterms:W3CDTF">2017-07-28T16:28:32Z</dcterms:created>
  <dcterms:modified xsi:type="dcterms:W3CDTF">2023-08-02T17:03:35Z</dcterms:modified>
</cp:coreProperties>
</file>